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310" r:id="rId4"/>
    <p:sldId id="369" r:id="rId5"/>
    <p:sldId id="372" r:id="rId6"/>
    <p:sldId id="380" r:id="rId7"/>
    <p:sldId id="571" r:id="rId8"/>
    <p:sldId id="373" r:id="rId9"/>
    <p:sldId id="374" r:id="rId10"/>
    <p:sldId id="377" r:id="rId11"/>
    <p:sldId id="378" r:id="rId12"/>
    <p:sldId id="379" r:id="rId13"/>
    <p:sldId id="572" r:id="rId14"/>
    <p:sldId id="260" r:id="rId15"/>
    <p:sldId id="550" r:id="rId16"/>
    <p:sldId id="556" r:id="rId17"/>
    <p:sldId id="559" r:id="rId18"/>
  </p:sldIdLst>
  <p:sldSz cx="9144000" cy="6858000" type="screen4x3"/>
  <p:notesSz cx="7104063" cy="1023461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36">
          <p15:clr>
            <a:srgbClr val="A4A3A4"/>
          </p15:clr>
        </p15:guide>
        <p15:guide id="2" pos="217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ongzhihu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83" d="100"/>
          <a:sy n="83" d="100"/>
        </p:scale>
        <p:origin x="1435" y="82"/>
      </p:cViewPr>
      <p:guideLst>
        <p:guide orient="horz" pos="2036"/>
        <p:guide pos="21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96356175-3ED5-479C-ACEA-8E975DBCC9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9288" cy="574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90F1725-DFD4-4A59-86DA-603019BD1C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68775" y="0"/>
            <a:ext cx="3189288" cy="574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8C1ADD02-0B2C-4AA9-BD40-FA0D07870826}" type="datetime1">
              <a:rPr lang="zh-CN" altLang="en-US"/>
              <a:pPr>
                <a:defRPr/>
              </a:pPr>
              <a:t>2023/6/27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C215D4F-0AF2-4E77-AE5C-B805B54A31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880725"/>
            <a:ext cx="3189288" cy="5746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791E73F-0B13-4EA5-AA09-9A0DCDC5AA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68775" y="10880725"/>
            <a:ext cx="3189288" cy="5746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4DC4228F-B10F-40AD-9793-D4B4D8BBB5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358B491B-A1E3-4C24-BC9F-05E129155B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9288" cy="574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5258FCC-E13D-4C52-982C-30F3031FAA4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68775" y="0"/>
            <a:ext cx="3189288" cy="574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7B7FAC7-6304-48B2-83FF-8D8E98B6B2AB}" type="datetime1">
              <a:rPr lang="zh-CN" altLang="en-US"/>
              <a:pPr>
                <a:defRPr/>
              </a:pPr>
              <a:t>2023/6/27</a:t>
            </a:fld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4100" name="幻灯片图像占位符 3">
            <a:extLst>
              <a:ext uri="{FF2B5EF4-FFF2-40B4-BE49-F238E27FC236}">
                <a16:creationId xmlns:a16="http://schemas.microsoft.com/office/drawing/2014/main" id="{F2F13629-D84B-4250-958C-B921FCE1AB3C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01725" y="1431925"/>
            <a:ext cx="5156200" cy="386715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备注占位符 4">
            <a:extLst>
              <a:ext uri="{FF2B5EF4-FFF2-40B4-BE49-F238E27FC236}">
                <a16:creationId xmlns:a16="http://schemas.microsoft.com/office/drawing/2014/main" id="{B78AEB81-419E-4740-8AFC-3F2AA06A7282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736600" y="5513388"/>
            <a:ext cx="5886450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3818DF-1CAF-4C94-A6A7-894F11005A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10880725"/>
            <a:ext cx="3189288" cy="5746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527F115-7ADD-497B-BF0E-55E02D80C5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68775" y="10880725"/>
            <a:ext cx="3189288" cy="5746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E69ABEC-CC24-4A01-8FD8-D2AA638A9274}" type="slidenum">
              <a:rPr lang="zh-CN" altLang="en-US"/>
              <a:pPr>
                <a:defRPr/>
              </a:pPr>
              <a:t>‹#›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425B1C-FF84-4053-8600-D55606848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1B518-65F4-4679-8B59-998A9E1A80D3}" type="datetime1">
              <a:rPr lang="zh-CN" altLang="en-US"/>
              <a:pPr>
                <a:defRPr/>
              </a:pPr>
              <a:t>2023/6/27</a:t>
            </a:fld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45264B-B7F2-4090-A3FA-08FFDFE27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89B79A-28B2-4D9E-B82E-DE8098E24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07F81-6B6A-4CD2-9B46-2555371E05CE}" type="slidenum">
              <a:rPr lang="zh-CN" altLang="en-US"/>
              <a:pPr>
                <a:defRPr/>
              </a:pPr>
              <a:t>‹#›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381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704FC7F6-61E5-4681-B5AD-4EAFA38F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3C2F0-ADB1-4D4E-B240-6B538D971834}" type="datetime1">
              <a:rPr lang="zh-CN" altLang="en-US"/>
              <a:pPr>
                <a:defRPr/>
              </a:pPr>
              <a:t>2023/6/27</a:t>
            </a:fld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2B9EC5C3-C319-40DD-92EC-89F688C25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00C37403-1169-440C-AEDD-EA264608F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7B035-83C9-4DC2-A6DA-167EF4410546}" type="slidenum">
              <a:rPr lang="zh-CN" altLang="en-US"/>
              <a:pPr>
                <a:defRPr/>
              </a:pPr>
              <a:t>‹#›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91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443" y="1637969"/>
            <a:ext cx="8027768" cy="4538994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de-DE" noProof="1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E72A2C-2C08-4496-A61E-0CAB16912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D0BB9-35D9-4E34-8A19-3275E28160E0}" type="datetime1">
              <a:rPr lang="zh-CN" altLang="en-US"/>
              <a:pPr>
                <a:defRPr/>
              </a:pPr>
              <a:t>2023/6/27</a:t>
            </a:fld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6DD271-923C-4C9D-976A-4FA21C76D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E2D0AA-6DA6-4443-9649-03AE772BB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6FDE3-CFAA-4E90-BDBC-62EBF520755F}" type="slidenum">
              <a:rPr lang="zh-CN" altLang="en-US"/>
              <a:pPr>
                <a:defRPr/>
              </a:pPr>
              <a:t>‹#›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457045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500" b="1" cap="all" baseline="0">
                <a:latin typeface="Proxima Nova" pitchFamily="34" charset="0"/>
                <a:ea typeface="Proxima Nova" pitchFamily="34" charset="0"/>
                <a:cs typeface="Proxima Nova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de-DE" noProof="1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819672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500" b="1" cap="all" baseline="0">
                <a:latin typeface="Proxima Nova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819672" y="2505075"/>
            <a:ext cx="3887391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de-DE" noProof="1"/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A4BB9F15-E10C-4000-B6C5-42A108BB8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E456D-0501-497C-89F9-A17AD351417C}" type="datetime1">
              <a:rPr lang="zh-CN" altLang="en-US"/>
              <a:pPr>
                <a:defRPr/>
              </a:pPr>
              <a:t>2023/6/27</a:t>
            </a:fld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36F71161-90C2-4684-B1E6-2AA9A62C2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0089C83-56AD-4387-9FAA-4B39B651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96A3D-A4F4-40DE-B938-A740CE2607B8}" type="slidenum">
              <a:rPr lang="zh-CN" altLang="en-US"/>
              <a:pPr>
                <a:defRPr/>
              </a:pPr>
              <a:t>‹#›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32981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49C89A3-02DF-4D80-9804-B73C52E23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7B635-E769-4057-B0DE-9DC6A2C8DD8D}" type="datetime1">
              <a:rPr lang="zh-CN" altLang="en-US"/>
              <a:pPr>
                <a:defRPr/>
              </a:pPr>
              <a:t>2023/6/27</a:t>
            </a:fld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2FC2CC-26EF-4EA8-B19B-338655C95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2B9139-4D9B-4917-A0B9-AE5747CD1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49A9-A9EC-48E0-A52D-6EC5CDC4469A}" type="slidenum">
              <a:rPr lang="zh-CN" altLang="en-US"/>
              <a:pPr>
                <a:defRPr/>
              </a:pPr>
              <a:t>‹#›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64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51CA64-49A8-4C5A-8355-803BF4EDA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0A13C-7E43-42D9-9B0F-1B09E5D76B95}" type="datetime1">
              <a:rPr lang="zh-CN" altLang="en-US"/>
              <a:pPr>
                <a:defRPr/>
              </a:pPr>
              <a:t>2023/6/27</a:t>
            </a:fld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78519E-2D74-4551-B209-E011A2F27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E69941-6248-4CCE-B328-C4D6F7B0A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1C529-3019-4D97-AE2C-86DA89E9011E}" type="slidenum">
              <a:rPr lang="zh-CN" altLang="en-US"/>
              <a:pPr>
                <a:defRPr/>
              </a:pPr>
              <a:t>‹#›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95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B97BCEEE-2510-44CC-9184-B358015CE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42A6-2A2A-4A86-BD5B-9F73BDDD7BAB}" type="datetime1">
              <a:rPr lang="zh-CN" altLang="en-US"/>
              <a:pPr>
                <a:defRPr/>
              </a:pPr>
              <a:t>2023/6/27</a:t>
            </a:fld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78A6B134-1434-4DAC-8765-8044566FD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A32655A3-B03D-46B4-B691-A7D578190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49967-BDEA-4C1B-9E09-E33EAE71CBA1}" type="slidenum">
              <a:rPr lang="zh-CN" altLang="en-US"/>
              <a:pPr>
                <a:defRPr/>
              </a:pPr>
              <a:t>‹#›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18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3963C9C8-AC99-4AAD-A5C1-1D813AD90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6E39A-B02B-41E5-A799-70E4981DE69F}" type="datetime1">
              <a:rPr lang="zh-CN" altLang="en-US"/>
              <a:pPr>
                <a:defRPr/>
              </a:pPr>
              <a:t>2023/6/27</a:t>
            </a:fld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06571952-DC14-4663-AEE1-C9CD885B7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8C5EADF7-90AD-423C-A58D-E1953AEA9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0605A-69E7-4D5C-80D7-0053986F2227}" type="slidenum">
              <a:rPr lang="zh-CN" altLang="en-US"/>
              <a:pPr>
                <a:defRPr/>
              </a:pPr>
              <a:t>‹#›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52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21638E50-28E4-4893-BA3E-116D55EBE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76FD1-3EF3-498A-A88D-8DDBEC01C320}" type="datetime1">
              <a:rPr lang="zh-CN" altLang="en-US"/>
              <a:pPr>
                <a:defRPr/>
              </a:pPr>
              <a:t>2023/6/27</a:t>
            </a:fld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A8F446EB-A401-4988-A223-EE45C363C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147766AC-0C18-4EEE-A998-C91E7975C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6BC4F-3C43-478F-B501-81064C0C37D2}" type="slidenum">
              <a:rPr lang="zh-CN" altLang="en-US"/>
              <a:pPr>
                <a:defRPr/>
              </a:pPr>
              <a:t>‹#›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49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7EDD9541-4522-4578-A23C-9E8D7E177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F6577-0799-47C3-8025-7B1AD10B6E0A}" type="datetime1">
              <a:rPr lang="zh-CN" altLang="en-US"/>
              <a:pPr>
                <a:defRPr/>
              </a:pPr>
              <a:t>2023/6/27</a:t>
            </a:fld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053BEE5D-6A52-426F-A265-65C2ACB82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C89ECEF7-01D9-4823-A010-383965892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1DBEF-2FF7-42B8-AF1B-72473523EBA5}" type="slidenum">
              <a:rPr lang="zh-CN" altLang="en-US"/>
              <a:pPr>
                <a:defRPr/>
              </a:pPr>
              <a:t>‹#›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245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B574EFE8-EAC8-40F5-A3B2-28159B1C7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20671-A96A-4C84-AD0E-CF55877C6FB7}" type="datetime1">
              <a:rPr lang="zh-CN" altLang="en-US"/>
              <a:pPr>
                <a:defRPr/>
              </a:pPr>
              <a:t>2023/6/27</a:t>
            </a:fld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7CF7D77D-DF8A-466F-94DD-0BD94E7E1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F669A8E7-7D63-4164-9CE9-366438963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4B009-C9A8-4A9F-B91E-0B8E9332C196}" type="slidenum">
              <a:rPr lang="zh-CN" altLang="en-US"/>
              <a:pPr>
                <a:defRPr/>
              </a:pPr>
              <a:t>‹#›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676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A175C0-3534-4A2C-B56A-ABDDB0DF1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35719-7E31-42EB-901A-BFE948534D1E}" type="datetime1">
              <a:rPr lang="zh-CN" altLang="en-US"/>
              <a:pPr>
                <a:defRPr/>
              </a:pPr>
              <a:t>2023/6/27</a:t>
            </a:fld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09DB9E-98D0-4DF1-B01A-E228DAD7C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EEF9DA-7566-4739-8504-536D1D76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1A90C-3856-41F5-94F2-BEA92AC168C9}" type="slidenum">
              <a:rPr lang="zh-CN" altLang="en-US"/>
              <a:pPr>
                <a:defRPr/>
              </a:pPr>
              <a:t>‹#›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0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CBA49B6D-8A74-4506-9617-A9F97347E5C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119725E1-AB2A-4865-9106-FBC8CAAEED8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98A4D1-622A-4560-AD8C-3521CF675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5CA6B14-42C1-4F5D-8C42-481C5FD9A145}" type="datetime1">
              <a:rPr lang="zh-CN" altLang="en-US"/>
              <a:pPr>
                <a:defRPr/>
              </a:pPr>
              <a:t>2023/6/27</a:t>
            </a:fld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479055-CCC2-42EF-9BFF-9AC1217457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B622AF-3B82-442A-B5EB-2C745A8767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26F3B6F-E480-4ABC-92E7-906A660D36BA}" type="slidenum">
              <a:rPr lang="zh-CN" altLang="en-US"/>
              <a:pPr>
                <a:defRPr/>
              </a:pPr>
              <a:t>‹#›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 kern="120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ren副本">
            <a:extLst>
              <a:ext uri="{FF2B5EF4-FFF2-40B4-BE49-F238E27FC236}">
                <a16:creationId xmlns:a16="http://schemas.microsoft.com/office/drawing/2014/main" id="{D5013FD3-DB3D-4F1E-95AC-CEBE8B1CC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568" y="4140269"/>
            <a:ext cx="660400" cy="51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5" descr="DSC_0100">
            <a:extLst>
              <a:ext uri="{FF2B5EF4-FFF2-40B4-BE49-F238E27FC236}">
                <a16:creationId xmlns:a16="http://schemas.microsoft.com/office/drawing/2014/main" id="{83D2C6CB-65EA-4587-9154-EF9C603FA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943" y="4140269"/>
            <a:ext cx="749300" cy="522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10" descr="DSC_0064">
            <a:extLst>
              <a:ext uri="{FF2B5EF4-FFF2-40B4-BE49-F238E27FC236}">
                <a16:creationId xmlns:a16="http://schemas.microsoft.com/office/drawing/2014/main" id="{5ADA7948-798E-4402-83E2-EAEF65E8F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718" y="4140269"/>
            <a:ext cx="728662" cy="50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11" descr="漳州第三医院住院楼屋顶标识（终版）110624">
            <a:extLst>
              <a:ext uri="{FF2B5EF4-FFF2-40B4-BE49-F238E27FC236}">
                <a16:creationId xmlns:a16="http://schemas.microsoft.com/office/drawing/2014/main" id="{0B9EB632-D5A3-4B06-AF68-0DD6CB946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280" y="4140269"/>
            <a:ext cx="903288" cy="511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12" descr="img01">
            <a:extLst>
              <a:ext uri="{FF2B5EF4-FFF2-40B4-BE49-F238E27FC236}">
                <a16:creationId xmlns:a16="http://schemas.microsoft.com/office/drawing/2014/main" id="{9372D0D1-251B-4B17-8BB2-2DA8F1B6B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305" y="4140269"/>
            <a:ext cx="693738" cy="519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13" descr="WEB2N">
            <a:extLst>
              <a:ext uri="{FF2B5EF4-FFF2-40B4-BE49-F238E27FC236}">
                <a16:creationId xmlns:a16="http://schemas.microsoft.com/office/drawing/2014/main" id="{E1635AF3-BDCA-4AE2-B326-53CE6ABB9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593" y="4140269"/>
            <a:ext cx="688975" cy="515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2" name="Text Box 7">
            <a:extLst>
              <a:ext uri="{FF2B5EF4-FFF2-40B4-BE49-F238E27FC236}">
                <a16:creationId xmlns:a16="http://schemas.microsoft.com/office/drawing/2014/main" id="{1BA019EA-1FDB-4AA5-89C1-EA671859D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548" y="1008670"/>
            <a:ext cx="33009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en-US" sz="2800" b="1" dirty="0">
                <a:solidFill>
                  <a:srgbClr val="000066"/>
                </a:solidFill>
              </a:rPr>
              <a:t>Páteřní implantáty</a:t>
            </a:r>
            <a:endParaRPr lang="en-US" altLang="en-US" sz="2800" dirty="0">
              <a:solidFill>
                <a:srgbClr val="000066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000" i="1" dirty="0">
              <a:solidFill>
                <a:srgbClr val="000066"/>
              </a:solidFill>
            </a:endParaRPr>
          </a:p>
        </p:txBody>
      </p:sp>
      <p:pic>
        <p:nvPicPr>
          <p:cNvPr id="6153" name="Picture 2" descr="C:\Users\yanglan\Desktop\俄罗斯PPT\spine.png">
            <a:extLst>
              <a:ext uri="{FF2B5EF4-FFF2-40B4-BE49-F238E27FC236}">
                <a16:creationId xmlns:a16="http://schemas.microsoft.com/office/drawing/2014/main" id="{52380A2B-AC4A-455B-B489-33B35C505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576" y="5570245"/>
            <a:ext cx="17383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 descr="Obsah obrázku kreslení&#10;&#10;Popis byl vytvořen automaticky">
            <a:extLst>
              <a:ext uri="{FF2B5EF4-FFF2-40B4-BE49-F238E27FC236}">
                <a16:creationId xmlns:a16="http://schemas.microsoft.com/office/drawing/2014/main" id="{211AB8A4-F0C0-474A-9B48-2C10C916CE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507" y="1813829"/>
            <a:ext cx="2737573" cy="115998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DA8E01-C909-C7B3-B4C1-CF3C30B4B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0AEB698-5137-AA8D-4D7B-76E339BB4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339"/>
            <a:ext cx="9144000" cy="623532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C989DA7-DF89-5F1E-6521-8B3EDBA15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634" y="50407"/>
            <a:ext cx="1109568" cy="46943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4B0310-1D01-594C-474D-1DBC6336B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7031246-14B9-9374-3FFB-E3159761A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411"/>
            <a:ext cx="9144000" cy="647917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50879EC-3247-8BA1-A845-804708F55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761" y="42552"/>
            <a:ext cx="1109568" cy="46943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DD71B3-D067-9914-EA23-AB2A590B6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1107AD3-E24C-D881-B6F9-AAB7E395A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427"/>
            <a:ext cx="9144000" cy="633914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D9E4CB1-7DC7-1A50-3F2C-1D4F1798E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289" y="24710"/>
            <a:ext cx="1109568" cy="46943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标题 1">
            <a:extLst>
              <a:ext uri="{FF2B5EF4-FFF2-40B4-BE49-F238E27FC236}">
                <a16:creationId xmlns:a16="http://schemas.microsoft.com/office/drawing/2014/main" id="{00162548-6D5B-40E6-875E-6307BEBD5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5500" y="523875"/>
            <a:ext cx="7886700" cy="1325563"/>
          </a:xfrm>
        </p:spPr>
        <p:txBody>
          <a:bodyPr/>
          <a:lstStyle/>
          <a:p>
            <a:pPr eaLnBrk="1" hangingPunct="1"/>
            <a:r>
              <a:rPr lang="zh-CN" altLang="en-US" dirty="0">
                <a:ea typeface="SimSun" panose="02010600030101010101" pitchFamily="2" charset="-122"/>
              </a:rPr>
              <a:t>Titanium Mesh </a:t>
            </a:r>
            <a:r>
              <a:rPr lang="cs-CZ" altLang="zh-CN" dirty="0">
                <a:ea typeface="SimSun" panose="02010600030101010101" pitchFamily="2" charset="-122"/>
              </a:rPr>
              <a:t>pro</a:t>
            </a:r>
            <a:r>
              <a:rPr lang="zh-CN" altLang="en-US" dirty="0">
                <a:ea typeface="SimSun" panose="02010600030101010101" pitchFamily="2" charset="-122"/>
              </a:rPr>
              <a:t> T</a:t>
            </a:r>
            <a:r>
              <a:rPr lang="cs-CZ" altLang="zh-CN" dirty="0">
                <a:ea typeface="SimSun" panose="02010600030101010101" pitchFamily="2" charset="-122"/>
              </a:rPr>
              <a:t>L páteř</a:t>
            </a:r>
            <a:endParaRPr lang="zh-CN" altLang="en-US" dirty="0">
              <a:ea typeface="SimSun" panose="02010600030101010101" pitchFamily="2" charset="-122"/>
            </a:endParaRPr>
          </a:p>
        </p:txBody>
      </p:sp>
      <p:pic>
        <p:nvPicPr>
          <p:cNvPr id="46083" name="图片 5" descr="胸腰椎钛网">
            <a:extLst>
              <a:ext uri="{FF2B5EF4-FFF2-40B4-BE49-F238E27FC236}">
                <a16:creationId xmlns:a16="http://schemas.microsoft.com/office/drawing/2014/main" id="{C17AE8F2-BAFD-4C53-9C1E-B03F974B7A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2247900"/>
            <a:ext cx="1617662" cy="3143250"/>
          </a:xfrm>
        </p:spPr>
      </p:pic>
      <p:sp>
        <p:nvSpPr>
          <p:cNvPr id="46084" name="文本框 3">
            <a:extLst>
              <a:ext uri="{FF2B5EF4-FFF2-40B4-BE49-F238E27FC236}">
                <a16:creationId xmlns:a16="http://schemas.microsoft.com/office/drawing/2014/main" id="{3E83A57D-6088-4894-8579-76308BF91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1663" y="3700463"/>
            <a:ext cx="4879975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zh-CN" u="sng" dirty="0">
                <a:solidFill>
                  <a:schemeClr val="tx1"/>
                </a:solidFill>
              </a:rPr>
              <a:t>Vlastnosti</a:t>
            </a:r>
            <a:endParaRPr lang="en-US" altLang="zh-CN" u="sng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cs-CZ" altLang="zh-CN" dirty="0">
                <a:solidFill>
                  <a:schemeClr val="tx1"/>
                </a:solidFill>
                <a:sym typeface="SimSun" panose="02010600030101010101" pitchFamily="2" charset="-122"/>
              </a:rPr>
              <a:t> K dispozici v mnoha výškách pro individuální patologii a anatomické poměry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cs-CZ" altLang="zh-CN" dirty="0">
                <a:solidFill>
                  <a:schemeClr val="tx1"/>
                </a:solidFill>
                <a:sym typeface="SimSun" panose="02010600030101010101" pitchFamily="2" charset="-122"/>
              </a:rPr>
              <a:t> Otevřená architektura umožňuje kostní  prorůstání a optimalizuje fúzi</a:t>
            </a:r>
            <a:endParaRPr lang="en-US" altLang="zh-CN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cs-CZ" altLang="en-US" dirty="0">
                <a:solidFill>
                  <a:schemeClr val="tx1"/>
                </a:solidFill>
              </a:rPr>
              <a:t> Paralelní a úhlové koncovky obnovují přirozenou křivku páteře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085" name="文本框 2">
            <a:extLst>
              <a:ext uri="{FF2B5EF4-FFF2-40B4-BE49-F238E27FC236}">
                <a16:creationId xmlns:a16="http://schemas.microsoft.com/office/drawing/2014/main" id="{D2AB925C-A75F-498E-8C4C-DD0ECCAFA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1663" y="2246313"/>
            <a:ext cx="41830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u="sng" dirty="0">
                <a:solidFill>
                  <a:schemeClr val="tx1"/>
                </a:solidFill>
              </a:rPr>
              <a:t>Indi</a:t>
            </a:r>
            <a:r>
              <a:rPr lang="cs-CZ" altLang="zh-CN" u="sng" dirty="0" err="1">
                <a:solidFill>
                  <a:schemeClr val="tx1"/>
                </a:solidFill>
              </a:rPr>
              <a:t>kace</a:t>
            </a:r>
            <a:endParaRPr lang="en-US" altLang="zh-CN" u="sng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tx1"/>
                </a:solidFill>
              </a:rPr>
              <a:t>- </a:t>
            </a:r>
            <a:r>
              <a:rPr lang="cs-CZ" altLang="zh-CN" dirty="0" err="1">
                <a:solidFill>
                  <a:schemeClr val="tx1"/>
                </a:solidFill>
              </a:rPr>
              <a:t>TL</a:t>
            </a:r>
            <a:r>
              <a:rPr lang="cs-CZ" altLang="zh-CN" dirty="0">
                <a:solidFill>
                  <a:schemeClr val="tx1"/>
                </a:solidFill>
              </a:rPr>
              <a:t> fraktury</a:t>
            </a:r>
            <a:endParaRPr lang="en-US" altLang="zh-CN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tx1"/>
                </a:solidFill>
              </a:rPr>
              <a:t>- Tumor</a:t>
            </a:r>
            <a:r>
              <a:rPr lang="cs-CZ" altLang="zh-CN" dirty="0">
                <a:solidFill>
                  <a:schemeClr val="tx1"/>
                </a:solidFill>
              </a:rPr>
              <a:t>y</a:t>
            </a:r>
            <a:endParaRPr lang="en-US" altLang="zh-CN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tx1"/>
                </a:solidFill>
              </a:rPr>
              <a:t>- Insta</a:t>
            </a:r>
            <a:r>
              <a:rPr lang="cs-CZ" altLang="zh-CN" dirty="0" err="1">
                <a:solidFill>
                  <a:schemeClr val="tx1"/>
                </a:solidFill>
              </a:rPr>
              <a:t>bilita</a:t>
            </a:r>
            <a:r>
              <a:rPr lang="cs-CZ" altLang="zh-CN" dirty="0">
                <a:solidFill>
                  <a:schemeClr val="tx1"/>
                </a:solidFill>
              </a:rPr>
              <a:t> </a:t>
            </a:r>
            <a:r>
              <a:rPr lang="cs-CZ" altLang="zh-CN" dirty="0" err="1">
                <a:solidFill>
                  <a:schemeClr val="tx1"/>
                </a:solidFill>
              </a:rPr>
              <a:t>TL</a:t>
            </a:r>
            <a:r>
              <a:rPr lang="cs-CZ" altLang="zh-CN" dirty="0">
                <a:solidFill>
                  <a:schemeClr val="tx1"/>
                </a:solidFill>
              </a:rPr>
              <a:t> páteře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5A62790-7E4E-115C-8171-1E16BF1CF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632" y="127722"/>
            <a:ext cx="1109568" cy="46943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Inhaltsplatzhalter 6">
            <a:extLst>
              <a:ext uri="{FF2B5EF4-FFF2-40B4-BE49-F238E27FC236}">
                <a16:creationId xmlns:a16="http://schemas.microsoft.com/office/drawing/2014/main" id="{586ABBD2-0D95-4EE9-B81F-EEF011E5DA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57225" y="5316538"/>
            <a:ext cx="2400300" cy="438150"/>
          </a:xfrm>
        </p:spPr>
        <p:txBody>
          <a:bodyPr/>
          <a:lstStyle/>
          <a:p>
            <a:pPr marL="0" indent="0" eaLnBrk="1" hangingPunct="1">
              <a:buFont typeface="SimSun" panose="02010600030101010101" pitchFamily="2" charset="-122"/>
              <a:buNone/>
            </a:pPr>
            <a:r>
              <a:rPr lang="de-CH" altLang="zh-CN" dirty="0">
                <a:ea typeface="SimSun" panose="02010600030101010101" pitchFamily="2" charset="-122"/>
              </a:rPr>
              <a:t>TINA </a:t>
            </a:r>
            <a:r>
              <a:rPr lang="en-US" altLang="de-CH" dirty="0"/>
              <a:t>Universal </a:t>
            </a:r>
            <a:r>
              <a:rPr lang="de-CH" altLang="zh-CN" dirty="0">
                <a:ea typeface="SimSun" panose="02010600030101010101" pitchFamily="2" charset="-122"/>
              </a:rPr>
              <a:t>Sys</a:t>
            </a:r>
            <a:r>
              <a:rPr lang="cs-CZ" altLang="zh-CN" dirty="0">
                <a:ea typeface="SimSun" panose="02010600030101010101" pitchFamily="2" charset="-122"/>
              </a:rPr>
              <a:t>té</a:t>
            </a:r>
            <a:r>
              <a:rPr lang="de-CH" altLang="zh-CN" dirty="0">
                <a:ea typeface="SimSun" panose="02010600030101010101" pitchFamily="2" charset="-122"/>
              </a:rPr>
              <a:t>m</a:t>
            </a:r>
          </a:p>
          <a:p>
            <a:pPr marL="0" indent="0" eaLnBrk="1" hangingPunct="1">
              <a:buFont typeface="SimSun" panose="02010600030101010101" pitchFamily="2" charset="-122"/>
              <a:buAutoNum type="arabicPeriod"/>
            </a:pPr>
            <a:endParaRPr lang="de-CH" altLang="zh-CN" dirty="0">
              <a:ea typeface="SimSun" panose="02010600030101010101" pitchFamily="2" charset="-122"/>
            </a:endParaRPr>
          </a:p>
          <a:p>
            <a:pPr marL="0" indent="0" eaLnBrk="1" hangingPunct="1">
              <a:buFont typeface="SimSun" panose="02010600030101010101" pitchFamily="2" charset="-122"/>
              <a:buNone/>
            </a:pPr>
            <a:endParaRPr lang="de-CH" altLang="zh-CN" dirty="0">
              <a:ea typeface="SimSun" panose="02010600030101010101" pitchFamily="2" charset="-122"/>
            </a:endParaRPr>
          </a:p>
          <a:p>
            <a:pPr marL="0" indent="0" eaLnBrk="1" hangingPunct="1">
              <a:buFont typeface="SimSun" panose="02010600030101010101" pitchFamily="2" charset="-122"/>
              <a:buNone/>
            </a:pPr>
            <a:endParaRPr lang="de-CH" altLang="zh-CN" b="1" dirty="0">
              <a:ea typeface="SimSun" panose="02010600030101010101" pitchFamily="2" charset="-122"/>
            </a:endParaRPr>
          </a:p>
          <a:p>
            <a:pPr marL="0" indent="0" eaLnBrk="1" hangingPunct="1">
              <a:buFont typeface="SimSun" panose="02010600030101010101" pitchFamily="2" charset="-122"/>
              <a:buNone/>
            </a:pPr>
            <a:endParaRPr lang="de-CH" altLang="zh-CN" b="1" dirty="0">
              <a:ea typeface="SimSun" panose="02010600030101010101" pitchFamily="2" charset="-122"/>
            </a:endParaRPr>
          </a:p>
          <a:p>
            <a:pPr marL="0" indent="0" eaLnBrk="1" hangingPunct="1">
              <a:buFont typeface="Arial" panose="020B0604020202020204" pitchFamily="34" charset="0"/>
              <a:buChar char="-"/>
            </a:pPr>
            <a:endParaRPr lang="de-CH" altLang="zh-CN" dirty="0">
              <a:ea typeface="SimSun" panose="02010600030101010101" pitchFamily="2" charset="-122"/>
            </a:endParaRPr>
          </a:p>
          <a:p>
            <a:pPr marL="0" indent="0" eaLnBrk="1" hangingPunct="1">
              <a:buFont typeface="SimSun" panose="02010600030101010101" pitchFamily="2" charset="-122"/>
              <a:buAutoNum type="arabicPeriod"/>
            </a:pPr>
            <a:endParaRPr lang="de-CH" altLang="zh-CN" dirty="0">
              <a:ea typeface="SimSun" panose="02010600030101010101" pitchFamily="2" charset="-122"/>
            </a:endParaRPr>
          </a:p>
          <a:p>
            <a:pPr marL="0" indent="0" eaLnBrk="1" hangingPunct="1">
              <a:buFont typeface="SimSun" panose="02010600030101010101" pitchFamily="2" charset="-122"/>
              <a:buAutoNum type="arabicPeriod"/>
            </a:pPr>
            <a:endParaRPr lang="en-US" altLang="zh-CN" dirty="0">
              <a:ea typeface="SimSun" panose="02010600030101010101" pitchFamily="2" charset="-122"/>
            </a:endParaRPr>
          </a:p>
          <a:p>
            <a:pPr marL="0" indent="0" eaLnBrk="1" hangingPunct="1"/>
            <a:endParaRPr lang="en-US" altLang="zh-CN" dirty="0">
              <a:ea typeface="SimSun" panose="02010600030101010101" pitchFamily="2" charset="-122"/>
            </a:endParaRPr>
          </a:p>
        </p:txBody>
      </p:sp>
      <p:sp>
        <p:nvSpPr>
          <p:cNvPr id="58371" name="文本框 2">
            <a:extLst>
              <a:ext uri="{FF2B5EF4-FFF2-40B4-BE49-F238E27FC236}">
                <a16:creationId xmlns:a16="http://schemas.microsoft.com/office/drawing/2014/main" id="{BC5F21DB-4F52-4C0C-8525-91C1D5D0F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88" y="917575"/>
            <a:ext cx="3240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chemeClr val="tx1"/>
                </a:solidFill>
              </a:rPr>
              <a:t>TINA Spine Syst</a:t>
            </a:r>
            <a:r>
              <a:rPr lang="cs-CZ" altLang="zh-CN" sz="2000" b="1" dirty="0">
                <a:solidFill>
                  <a:schemeClr val="tx1"/>
                </a:solidFill>
              </a:rPr>
              <a:t>é</a:t>
            </a:r>
            <a:r>
              <a:rPr lang="en-US" altLang="zh-CN" sz="2000" b="1" dirty="0">
                <a:solidFill>
                  <a:schemeClr val="tx1"/>
                </a:solidFill>
              </a:rPr>
              <a:t>m</a:t>
            </a:r>
          </a:p>
        </p:txBody>
      </p:sp>
      <p:pic>
        <p:nvPicPr>
          <p:cNvPr id="58372" name="图片">
            <a:extLst>
              <a:ext uri="{FF2B5EF4-FFF2-40B4-BE49-F238E27FC236}">
                <a16:creationId xmlns:a16="http://schemas.microsoft.com/office/drawing/2014/main" id="{16E84910-CF03-4468-BDBB-45391CCB0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2125663"/>
            <a:ext cx="17367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文本框 4">
            <a:extLst>
              <a:ext uri="{FF2B5EF4-FFF2-40B4-BE49-F238E27FC236}">
                <a16:creationId xmlns:a16="http://schemas.microsoft.com/office/drawing/2014/main" id="{F7BE0796-5DA0-459A-8A2F-7CC47ABAE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1700" y="5316538"/>
            <a:ext cx="221138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SimSun" panose="02010600030101010101" pitchFamily="2" charset="-122"/>
              <a:buNone/>
            </a:pPr>
            <a:r>
              <a:rPr lang="de-CH" altLang="zh-CN" dirty="0">
                <a:solidFill>
                  <a:schemeClr val="tx1"/>
                </a:solidFill>
              </a:rPr>
              <a:t>TINA MIS </a:t>
            </a:r>
            <a:r>
              <a:rPr lang="de-CH" altLang="zh-CN" dirty="0" err="1">
                <a:solidFill>
                  <a:schemeClr val="tx1"/>
                </a:solidFill>
              </a:rPr>
              <a:t>Syst</a:t>
            </a:r>
            <a:r>
              <a:rPr lang="cs-CZ" altLang="zh-CN" dirty="0">
                <a:solidFill>
                  <a:schemeClr val="tx1"/>
                </a:solidFill>
              </a:rPr>
              <a:t>é</a:t>
            </a:r>
            <a:r>
              <a:rPr lang="de-CH" altLang="zh-CN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58374" name="文本框 5">
            <a:extLst>
              <a:ext uri="{FF2B5EF4-FFF2-40B4-BE49-F238E27FC236}">
                <a16:creationId xmlns:a16="http://schemas.microsoft.com/office/drawing/2014/main" id="{BDA21D95-4794-4B14-B358-7B477F3E9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9325" y="5316538"/>
            <a:ext cx="22669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CH" altLang="zh-CN" dirty="0">
                <a:solidFill>
                  <a:schemeClr val="tx1"/>
                </a:solidFill>
                <a:sym typeface="SimSun" panose="02010600030101010101" pitchFamily="2" charset="-122"/>
              </a:rPr>
              <a:t>TINA </a:t>
            </a:r>
            <a:r>
              <a:rPr lang="en-US" altLang="de-CH" dirty="0" err="1">
                <a:solidFill>
                  <a:schemeClr val="tx1"/>
                </a:solidFill>
              </a:rPr>
              <a:t>Derotation</a:t>
            </a:r>
            <a:r>
              <a:rPr lang="de-CH" altLang="zh-CN" dirty="0">
                <a:solidFill>
                  <a:schemeClr val="tx1"/>
                </a:solidFill>
                <a:sym typeface="SimSun" panose="02010600030101010101" pitchFamily="2" charset="-122"/>
              </a:rPr>
              <a:t> </a:t>
            </a:r>
            <a:r>
              <a:rPr lang="de-CH" altLang="zh-CN" dirty="0" err="1">
                <a:solidFill>
                  <a:schemeClr val="tx1"/>
                </a:solidFill>
                <a:sym typeface="SimSun" panose="02010600030101010101" pitchFamily="2" charset="-122"/>
              </a:rPr>
              <a:t>Syst</a:t>
            </a:r>
            <a:r>
              <a:rPr lang="cs-CZ" altLang="zh-CN" dirty="0">
                <a:solidFill>
                  <a:schemeClr val="tx1"/>
                </a:solidFill>
                <a:sym typeface="SimSun" panose="02010600030101010101" pitchFamily="2" charset="-122"/>
              </a:rPr>
              <a:t>é</a:t>
            </a:r>
            <a:r>
              <a:rPr lang="de-CH" altLang="zh-CN" dirty="0">
                <a:solidFill>
                  <a:schemeClr val="tx1"/>
                </a:solidFill>
                <a:sym typeface="SimSun" panose="02010600030101010101" pitchFamily="2" charset="-122"/>
              </a:rPr>
              <a:t>m</a:t>
            </a:r>
            <a:endParaRPr lang="de-CH" altLang="zh-CN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58375" name="图片">
            <a:extLst>
              <a:ext uri="{FF2B5EF4-FFF2-40B4-BE49-F238E27FC236}">
                <a16:creationId xmlns:a16="http://schemas.microsoft.com/office/drawing/2014/main" id="{283EA029-C3F4-4796-A007-A48138F28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5" y="2149475"/>
            <a:ext cx="2703513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图片">
            <a:extLst>
              <a:ext uri="{FF2B5EF4-FFF2-40B4-BE49-F238E27FC236}">
                <a16:creationId xmlns:a16="http://schemas.microsoft.com/office/drawing/2014/main" id="{4DCBFCF8-4E79-40E9-9446-43D029D76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25" y="2125663"/>
            <a:ext cx="23304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78447F2B-A038-22B4-B651-51E690B2A8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0161" y="137046"/>
            <a:ext cx="1109568" cy="46943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27231B9-83FD-72A0-E6EC-85D05AAEF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426"/>
            <a:ext cx="9144000" cy="6587147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9C610CAD-C036-A985-BA9E-7A39A5745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726" y="0"/>
            <a:ext cx="988893" cy="41837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0CFE196-4AF3-2C1C-6CC1-C6E08F048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614"/>
            <a:ext cx="9144000" cy="6422772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D1699AAA-D41D-3A77-CF37-3BA4D6E37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343" y="0"/>
            <a:ext cx="1109568" cy="46943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文本框 3">
            <a:extLst>
              <a:ext uri="{FF2B5EF4-FFF2-40B4-BE49-F238E27FC236}">
                <a16:creationId xmlns:a16="http://schemas.microsoft.com/office/drawing/2014/main" id="{64C45B10-733B-4A3E-A5E9-285AC510D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938213"/>
            <a:ext cx="59245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chemeClr val="tx1"/>
                </a:solidFill>
              </a:rPr>
              <a:t>TINA </a:t>
            </a:r>
            <a:r>
              <a:rPr lang="en-US" altLang="zh-CN" sz="2000" b="1" dirty="0" err="1">
                <a:solidFill>
                  <a:schemeClr val="tx1"/>
                </a:solidFill>
              </a:rPr>
              <a:t>Derotation</a:t>
            </a:r>
            <a:r>
              <a:rPr lang="en-US" altLang="zh-CN" sz="2000" b="1" dirty="0">
                <a:solidFill>
                  <a:schemeClr val="tx1"/>
                </a:solidFill>
              </a:rPr>
              <a:t> Syst</a:t>
            </a:r>
            <a:r>
              <a:rPr lang="cs-CZ" altLang="zh-CN" sz="2000" b="1" dirty="0">
                <a:solidFill>
                  <a:schemeClr val="tx1"/>
                </a:solidFill>
              </a:rPr>
              <a:t>é</a:t>
            </a:r>
            <a:r>
              <a:rPr lang="en-US" altLang="zh-CN" sz="2000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70659" name="文本框 2">
            <a:extLst>
              <a:ext uri="{FF2B5EF4-FFF2-40B4-BE49-F238E27FC236}">
                <a16:creationId xmlns:a16="http://schemas.microsoft.com/office/drawing/2014/main" id="{EDD38271-FBB5-4B83-A6D0-10898CEEA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2500313"/>
            <a:ext cx="2540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u="sng" dirty="0">
                <a:solidFill>
                  <a:schemeClr val="tx1"/>
                </a:solidFill>
              </a:rPr>
              <a:t>Indi</a:t>
            </a:r>
            <a:r>
              <a:rPr lang="cs-CZ" altLang="zh-CN" u="sng" dirty="0" err="1">
                <a:solidFill>
                  <a:schemeClr val="tx1"/>
                </a:solidFill>
              </a:rPr>
              <a:t>kace</a:t>
            </a:r>
            <a:endParaRPr lang="en-US" altLang="zh-CN" u="sng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tx1"/>
                </a:solidFill>
              </a:rPr>
              <a:t>- S</a:t>
            </a:r>
            <a:r>
              <a:rPr lang="cs-CZ" altLang="zh-CN" dirty="0">
                <a:solidFill>
                  <a:schemeClr val="tx1"/>
                </a:solidFill>
              </a:rPr>
              <a:t>k</a:t>
            </a:r>
            <a:r>
              <a:rPr lang="zh-CN" altLang="en-US" dirty="0">
                <a:solidFill>
                  <a:schemeClr val="tx1"/>
                </a:solidFill>
              </a:rPr>
              <a:t>oli</a:t>
            </a:r>
            <a:r>
              <a:rPr lang="cs-CZ" altLang="zh-CN" dirty="0" err="1">
                <a:solidFill>
                  <a:schemeClr val="tx1"/>
                </a:solidFill>
              </a:rPr>
              <a:t>óza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0660" name="文本框 5">
            <a:extLst>
              <a:ext uri="{FF2B5EF4-FFF2-40B4-BE49-F238E27FC236}">
                <a16:creationId xmlns:a16="http://schemas.microsoft.com/office/drawing/2014/main" id="{D6800F6C-B462-4477-9704-4B128225C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5763" y="3327400"/>
            <a:ext cx="39243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en-US" u="sng" noProof="1">
                <a:solidFill>
                  <a:schemeClr val="tx1"/>
                </a:solidFill>
              </a:rPr>
              <a:t>Vlastnosti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cs-CZ" altLang="en-US" noProof="1">
                <a:solidFill>
                  <a:schemeClr val="tx1"/>
                </a:solidFill>
              </a:rPr>
              <a:t> Vysoká kompatibilita umožňuje derotaci celého obratlového těla, segmentální derotaci a kombinace obou.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cs-CZ" altLang="en-US" noProof="1">
                <a:solidFill>
                  <a:schemeClr val="tx1"/>
                </a:solidFill>
              </a:rPr>
              <a:t>Snadné a rychlé kotvení elementů, bezpečné spojení</a:t>
            </a:r>
          </a:p>
        </p:txBody>
      </p:sp>
      <p:pic>
        <p:nvPicPr>
          <p:cNvPr id="70661" name="图片 1">
            <a:extLst>
              <a:ext uri="{FF2B5EF4-FFF2-40B4-BE49-F238E27FC236}">
                <a16:creationId xmlns:a16="http://schemas.microsoft.com/office/drawing/2014/main" id="{4FC65687-4E3B-4381-A4D1-862E9EF33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960563"/>
            <a:ext cx="3024188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3637E2A0-BD13-811E-B71C-4D54C74DC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279" y="90865"/>
            <a:ext cx="1109568" cy="46943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>
            <a:extLst>
              <a:ext uri="{FF2B5EF4-FFF2-40B4-BE49-F238E27FC236}">
                <a16:creationId xmlns:a16="http://schemas.microsoft.com/office/drawing/2014/main" id="{263DA68B-6E99-484C-A46A-8340785AD2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5674" y="915988"/>
            <a:ext cx="3954993" cy="574675"/>
          </a:xfrm>
        </p:spPr>
        <p:txBody>
          <a:bodyPr lIns="68580" tIns="34290" rIns="68580" bIns="34290"/>
          <a:lstStyle/>
          <a:p>
            <a:pPr eaLnBrk="1" hangingPunct="1"/>
            <a:r>
              <a:rPr lang="cs-CZ" altLang="zh-CN" dirty="0">
                <a:ea typeface="SimSun" panose="02010600030101010101" pitchFamily="2" charset="-122"/>
              </a:rPr>
              <a:t>Přehled krčních implantátů</a:t>
            </a:r>
            <a:endParaRPr lang="en-US" altLang="zh-CN" dirty="0">
              <a:ea typeface="SimSun" panose="02010600030101010101" pitchFamily="2" charset="-122"/>
            </a:endParaRPr>
          </a:p>
        </p:txBody>
      </p:sp>
      <p:sp>
        <p:nvSpPr>
          <p:cNvPr id="7171" name="内容占位符 2">
            <a:extLst>
              <a:ext uri="{FF2B5EF4-FFF2-40B4-BE49-F238E27FC236}">
                <a16:creationId xmlns:a16="http://schemas.microsoft.com/office/drawing/2014/main" id="{F899766A-7EE0-43DE-8D2F-A125157BCF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08363" y="2352675"/>
            <a:ext cx="5176837" cy="3263900"/>
          </a:xfrm>
        </p:spPr>
        <p:txBody>
          <a:bodyPr lIns="68580" tIns="34290" rIns="68580" bIns="34290"/>
          <a:lstStyle/>
          <a:p>
            <a:pPr eaLnBrk="1" hangingPunct="1"/>
            <a:r>
              <a:rPr lang="en-US" altLang="zh-CN" dirty="0">
                <a:ea typeface="SimSun" panose="02010600030101010101" pitchFamily="2" charset="-122"/>
              </a:rPr>
              <a:t>Anterior Cervical Spine Locking Plate System </a:t>
            </a:r>
            <a:r>
              <a:rPr lang="en-US" altLang="zh-CN" dirty="0">
                <a:ea typeface="SimSun" panose="02010600030101010101" pitchFamily="2" charset="-122"/>
                <a:sym typeface="SimSun" panose="02010600030101010101" pitchFamily="2" charset="-122"/>
              </a:rPr>
              <a:t>Ⅲ</a:t>
            </a:r>
          </a:p>
          <a:p>
            <a:pPr eaLnBrk="1" hangingPunct="1"/>
            <a:r>
              <a:rPr lang="zh-CN" altLang="en-US" dirty="0">
                <a:ea typeface="SimSun" panose="02010600030101010101" pitchFamily="2" charset="-122"/>
                <a:sym typeface="SimSun" panose="02010600030101010101" pitchFamily="2" charset="-122"/>
              </a:rPr>
              <a:t>Cervical Cage</a:t>
            </a:r>
          </a:p>
          <a:p>
            <a:pPr eaLnBrk="1" hangingPunct="1"/>
            <a:r>
              <a:rPr lang="zh-CN" altLang="en-US" dirty="0">
                <a:ea typeface="SimSun" panose="02010600030101010101" pitchFamily="2" charset="-122"/>
                <a:sym typeface="SimSun" panose="02010600030101010101" pitchFamily="2" charset="-122"/>
              </a:rPr>
              <a:t>Anterior Cervical Intervertebral Locking Cage</a:t>
            </a:r>
          </a:p>
          <a:p>
            <a:pPr eaLnBrk="1" hangingPunct="1"/>
            <a:r>
              <a:rPr lang="en-US" altLang="zh-CN" dirty="0">
                <a:ea typeface="SimSun" panose="02010600030101010101" pitchFamily="2" charset="-122"/>
                <a:sym typeface="SimSun" panose="02010600030101010101" pitchFamily="2" charset="-122"/>
              </a:rPr>
              <a:t>Titanium Mesh</a:t>
            </a:r>
            <a:endParaRPr lang="zh-CN" altLang="en-US" dirty="0">
              <a:ea typeface="SimSun" panose="02010600030101010101" pitchFamily="2" charset="-122"/>
              <a:sym typeface="SimSun" panose="02010600030101010101" pitchFamily="2" charset="-122"/>
            </a:endParaRPr>
          </a:p>
          <a:p>
            <a:pPr eaLnBrk="1" hangingPunct="1"/>
            <a:r>
              <a:rPr lang="en-US" altLang="zh-CN" dirty="0">
                <a:ea typeface="SimSun" panose="02010600030101010101" pitchFamily="2" charset="-122"/>
                <a:sym typeface="SimSun" panose="02010600030101010101" pitchFamily="2" charset="-122"/>
              </a:rPr>
              <a:t>Posterior Cervical Spine System</a:t>
            </a:r>
            <a:endParaRPr lang="en-US" altLang="zh-CN" dirty="0">
              <a:ea typeface="SimSun" panose="02010600030101010101" pitchFamily="2" charset="-122"/>
            </a:endParaRPr>
          </a:p>
          <a:p>
            <a:pPr eaLnBrk="1" hangingPunct="1"/>
            <a:r>
              <a:rPr lang="zh-CN" altLang="en-US" dirty="0">
                <a:ea typeface="SimSun" panose="02010600030101010101" pitchFamily="2" charset="-122"/>
                <a:sym typeface="SimSun" panose="02010600030101010101" pitchFamily="2" charset="-122"/>
              </a:rPr>
              <a:t>Laminoplasty Plate System</a:t>
            </a:r>
            <a:endParaRPr lang="en-US" altLang="zh-CN" dirty="0">
              <a:ea typeface="SimSun" panose="02010600030101010101" pitchFamily="2" charset="-122"/>
              <a:sym typeface="SimSun" panose="02010600030101010101" pitchFamily="2" charset="-122"/>
            </a:endParaRPr>
          </a:p>
          <a:p>
            <a:pPr eaLnBrk="1" hangingPunct="1"/>
            <a:r>
              <a:rPr lang="en-US" altLang="zh-CN" dirty="0">
                <a:ea typeface="SimSun" panose="02010600030101010101" pitchFamily="2" charset="-122"/>
                <a:sym typeface="SimSun" panose="02010600030101010101" pitchFamily="2" charset="-122"/>
              </a:rPr>
              <a:t>Anterior Thoracic-Lumbar Spine System</a:t>
            </a:r>
          </a:p>
          <a:p>
            <a:pPr eaLnBrk="1" hangingPunct="1"/>
            <a:endParaRPr lang="en-US" altLang="zh-CN" dirty="0">
              <a:ea typeface="SimSun" panose="02010600030101010101" pitchFamily="2" charset="-122"/>
              <a:sym typeface="SimSun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ea typeface="SimSun" panose="02010600030101010101" pitchFamily="2" charset="-122"/>
            </a:endParaRPr>
          </a:p>
          <a:p>
            <a:pPr eaLnBrk="1" hangingPunct="1"/>
            <a:endParaRPr lang="zh-CN" altLang="en-US" dirty="0">
              <a:ea typeface="SimSun" panose="02010600030101010101" pitchFamily="2" charset="-122"/>
            </a:endParaRPr>
          </a:p>
          <a:p>
            <a:pPr eaLnBrk="1" hangingPunct="1"/>
            <a:endParaRPr lang="en-US" altLang="zh-CN" dirty="0">
              <a:ea typeface="SimSun" panose="02010600030101010101" pitchFamily="2" charset="-122"/>
            </a:endParaRPr>
          </a:p>
          <a:p>
            <a:pPr eaLnBrk="1" hangingPunct="1"/>
            <a:endParaRPr lang="en-US" altLang="zh-CN" dirty="0">
              <a:ea typeface="SimSun" panose="02010600030101010101" pitchFamily="2" charset="-122"/>
            </a:endParaRPr>
          </a:p>
        </p:txBody>
      </p:sp>
      <p:pic>
        <p:nvPicPr>
          <p:cNvPr id="7172" name="内容占位符 3">
            <a:extLst>
              <a:ext uri="{FF2B5EF4-FFF2-40B4-BE49-F238E27FC236}">
                <a16:creationId xmlns:a16="http://schemas.microsoft.com/office/drawing/2014/main" id="{3A0E4F48-DA81-496E-8BD6-95D40D7EAF14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3740150"/>
            <a:ext cx="16748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>
            <a:extLst>
              <a:ext uri="{FF2B5EF4-FFF2-40B4-BE49-F238E27FC236}">
                <a16:creationId xmlns:a16="http://schemas.microsoft.com/office/drawing/2014/main" id="{A09BFE10-9A07-4A4D-911E-20F4A8A24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2260600"/>
            <a:ext cx="9652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图片 4" descr="颈后路主图">
            <a:extLst>
              <a:ext uri="{FF2B5EF4-FFF2-40B4-BE49-F238E27FC236}">
                <a16:creationId xmlns:a16="http://schemas.microsoft.com/office/drawing/2014/main" id="{A873170E-7E85-429F-B690-4B20F8651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2171700"/>
            <a:ext cx="1487487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图片 5" descr="IMG_1962副本.png">
            <a:extLst>
              <a:ext uri="{FF2B5EF4-FFF2-40B4-BE49-F238E27FC236}">
                <a16:creationId xmlns:a16="http://schemas.microsoft.com/office/drawing/2014/main" id="{9E068926-DF89-4E78-BB96-20E15897F11B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608388"/>
            <a:ext cx="606425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314B9969-0CD0-DF61-A084-657B21F4F0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2893" y="125103"/>
            <a:ext cx="1113568" cy="4712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内容占位符 2">
            <a:extLst>
              <a:ext uri="{FF2B5EF4-FFF2-40B4-BE49-F238E27FC236}">
                <a16:creationId xmlns:a16="http://schemas.microsoft.com/office/drawing/2014/main" id="{04E61188-1CC1-413D-BA1A-C340EB8169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73475" y="2227263"/>
            <a:ext cx="5100638" cy="3262312"/>
          </a:xfrm>
        </p:spPr>
        <p:txBody>
          <a:bodyPr lIns="68580" tIns="34290" rIns="68580" bIns="34290"/>
          <a:lstStyle/>
          <a:p>
            <a:pPr eaLnBrk="1" hangingPunct="1"/>
            <a:r>
              <a:rPr lang="zh-CN" altLang="en-US" dirty="0">
                <a:ea typeface="SimSun" panose="02010600030101010101" pitchFamily="2" charset="-122"/>
                <a:sym typeface="SimSun" panose="02010600030101010101" pitchFamily="2" charset="-122"/>
              </a:rPr>
              <a:t>Thoracic -Lumbar Cage</a:t>
            </a:r>
            <a:r>
              <a:rPr lang="en-US" altLang="zh-CN" dirty="0">
                <a:ea typeface="SimSun" panose="02010600030101010101" pitchFamily="2" charset="-122"/>
                <a:sym typeface="SimSun" panose="02010600030101010101" pitchFamily="2" charset="-122"/>
              </a:rPr>
              <a:t>Ⅰ /</a:t>
            </a:r>
            <a:r>
              <a:rPr lang="zh-CN" altLang="en-US" dirty="0">
                <a:ea typeface="SimSun" panose="02010600030101010101" pitchFamily="2" charset="-122"/>
                <a:sym typeface="SimSun" panose="02010600030101010101" pitchFamily="2" charset="-122"/>
              </a:rPr>
              <a:t> </a:t>
            </a:r>
            <a:r>
              <a:rPr lang="en-US" altLang="zh-CN" dirty="0">
                <a:ea typeface="SimSun" panose="02010600030101010101" pitchFamily="2" charset="-122"/>
                <a:sym typeface="SimSun" panose="02010600030101010101" pitchFamily="2" charset="-122"/>
              </a:rPr>
              <a:t>Ⅱ</a:t>
            </a:r>
          </a:p>
          <a:p>
            <a:pPr eaLnBrk="1" hangingPunct="1"/>
            <a:r>
              <a:rPr lang="en-US" altLang="zh-CN" dirty="0" err="1">
                <a:ea typeface="SimSun" panose="02010600030101010101" pitchFamily="2" charset="-122"/>
                <a:sym typeface="SimSun" panose="02010600030101010101" pitchFamily="2" charset="-122"/>
              </a:rPr>
              <a:t>Transforminal</a:t>
            </a:r>
            <a:r>
              <a:rPr lang="en-US" altLang="zh-CN" dirty="0">
                <a:ea typeface="SimSun" panose="02010600030101010101" pitchFamily="2" charset="-122"/>
                <a:sym typeface="SimSun" panose="02010600030101010101" pitchFamily="2" charset="-122"/>
              </a:rPr>
              <a:t> Lumbar Interbody Fusion Cage ( TLIF )</a:t>
            </a:r>
          </a:p>
          <a:p>
            <a:pPr eaLnBrk="1" hangingPunct="1"/>
            <a:r>
              <a:rPr lang="en-US" altLang="zh-CN" dirty="0">
                <a:ea typeface="SimSun" panose="02010600030101010101" pitchFamily="2" charset="-122"/>
                <a:sym typeface="SimSun" panose="02010600030101010101" pitchFamily="2" charset="-122"/>
              </a:rPr>
              <a:t>Direct Lateral Interbody Fusion Cage ( </a:t>
            </a:r>
            <a:r>
              <a:rPr lang="en-US" altLang="zh-CN" dirty="0" err="1">
                <a:ea typeface="SimSun" panose="02010600030101010101" pitchFamily="2" charset="-122"/>
                <a:sym typeface="SimSun" panose="02010600030101010101" pitchFamily="2" charset="-122"/>
              </a:rPr>
              <a:t>DLIF</a:t>
            </a:r>
            <a:r>
              <a:rPr lang="en-US" altLang="zh-CN" dirty="0">
                <a:ea typeface="SimSun" panose="02010600030101010101" pitchFamily="2" charset="-122"/>
                <a:sym typeface="SimSun" panose="02010600030101010101" pitchFamily="2" charset="-122"/>
              </a:rPr>
              <a:t> )</a:t>
            </a:r>
            <a:endParaRPr lang="cs-CZ" altLang="zh-CN" dirty="0">
              <a:ea typeface="SimSun" panose="02010600030101010101" pitchFamily="2" charset="-122"/>
              <a:sym typeface="SimSun" panose="02010600030101010101" pitchFamily="2" charset="-122"/>
            </a:endParaRPr>
          </a:p>
          <a:p>
            <a:pPr eaLnBrk="1" hangingPunct="1"/>
            <a:r>
              <a:rPr lang="cs-CZ" altLang="zh-CN" dirty="0" err="1">
                <a:ea typeface="SimSun" panose="02010600030101010101" pitchFamily="2" charset="-122"/>
                <a:sym typeface="SimSun" panose="02010600030101010101" pitchFamily="2" charset="-122"/>
              </a:rPr>
              <a:t>Oblique</a:t>
            </a:r>
            <a:r>
              <a:rPr lang="cs-CZ" altLang="zh-CN" dirty="0">
                <a:ea typeface="SimSun" panose="02010600030101010101" pitchFamily="2" charset="-122"/>
                <a:sym typeface="SimSun" panose="02010600030101010101" pitchFamily="2" charset="-122"/>
              </a:rPr>
              <a:t> </a:t>
            </a:r>
            <a:r>
              <a:rPr lang="cs-CZ" altLang="zh-CN" dirty="0" err="1">
                <a:ea typeface="SimSun" panose="02010600030101010101" pitchFamily="2" charset="-122"/>
                <a:sym typeface="SimSun" panose="02010600030101010101" pitchFamily="2" charset="-122"/>
              </a:rPr>
              <a:t>Lateral</a:t>
            </a:r>
            <a:r>
              <a:rPr lang="cs-CZ" altLang="zh-CN" dirty="0">
                <a:ea typeface="SimSun" panose="02010600030101010101" pitchFamily="2" charset="-122"/>
                <a:sym typeface="SimSun" panose="02010600030101010101" pitchFamily="2" charset="-122"/>
              </a:rPr>
              <a:t> </a:t>
            </a:r>
            <a:r>
              <a:rPr lang="cs-CZ" altLang="zh-CN" dirty="0" err="1">
                <a:ea typeface="SimSun" panose="02010600030101010101" pitchFamily="2" charset="-122"/>
                <a:sym typeface="SimSun" panose="02010600030101010101" pitchFamily="2" charset="-122"/>
              </a:rPr>
              <a:t>Interbody</a:t>
            </a:r>
            <a:r>
              <a:rPr lang="cs-CZ" altLang="zh-CN" dirty="0">
                <a:ea typeface="SimSun" panose="02010600030101010101" pitchFamily="2" charset="-122"/>
                <a:sym typeface="SimSun" panose="02010600030101010101" pitchFamily="2" charset="-122"/>
              </a:rPr>
              <a:t> </a:t>
            </a:r>
            <a:r>
              <a:rPr lang="cs-CZ" altLang="zh-CN" dirty="0" err="1">
                <a:ea typeface="SimSun" panose="02010600030101010101" pitchFamily="2" charset="-122"/>
                <a:sym typeface="SimSun" panose="02010600030101010101" pitchFamily="2" charset="-122"/>
              </a:rPr>
              <a:t>Fusion</a:t>
            </a:r>
            <a:r>
              <a:rPr lang="cs-CZ" altLang="zh-CN" dirty="0">
                <a:ea typeface="SimSun" panose="02010600030101010101" pitchFamily="2" charset="-122"/>
                <a:sym typeface="SimSun" panose="02010600030101010101" pitchFamily="2" charset="-122"/>
              </a:rPr>
              <a:t> Cage ( </a:t>
            </a:r>
            <a:r>
              <a:rPr lang="cs-CZ" altLang="zh-CN" dirty="0" err="1">
                <a:ea typeface="SimSun" panose="02010600030101010101" pitchFamily="2" charset="-122"/>
                <a:sym typeface="SimSun" panose="02010600030101010101" pitchFamily="2" charset="-122"/>
              </a:rPr>
              <a:t>OLIF</a:t>
            </a:r>
            <a:r>
              <a:rPr lang="cs-CZ" altLang="zh-CN" dirty="0">
                <a:ea typeface="SimSun" panose="02010600030101010101" pitchFamily="2" charset="-122"/>
                <a:sym typeface="SimSun" panose="02010600030101010101" pitchFamily="2" charset="-122"/>
              </a:rPr>
              <a:t>)</a:t>
            </a:r>
            <a:endParaRPr lang="en-US" altLang="zh-CN" dirty="0">
              <a:ea typeface="SimSun" panose="02010600030101010101" pitchFamily="2" charset="-122"/>
              <a:sym typeface="SimSun" panose="02010600030101010101" pitchFamily="2" charset="-122"/>
            </a:endParaRPr>
          </a:p>
          <a:p>
            <a:pPr eaLnBrk="1" hangingPunct="1"/>
            <a:r>
              <a:rPr lang="zh-CN" altLang="en-US" dirty="0">
                <a:ea typeface="SimSun" panose="02010600030101010101" pitchFamily="2" charset="-122"/>
                <a:sym typeface="SimSun" panose="02010600030101010101" pitchFamily="2" charset="-122"/>
              </a:rPr>
              <a:t>Titanium Mesh</a:t>
            </a:r>
          </a:p>
          <a:p>
            <a:pPr eaLnBrk="1" hangingPunct="1"/>
            <a:r>
              <a:rPr lang="zh-CN" altLang="en-US" dirty="0">
                <a:ea typeface="SimSun" panose="02010600030101010101" pitchFamily="2" charset="-122"/>
                <a:sym typeface="SimSun" panose="02010600030101010101" pitchFamily="2" charset="-122"/>
              </a:rPr>
              <a:t>TINA </a:t>
            </a:r>
            <a:r>
              <a:rPr lang="en-US" altLang="zh-CN" dirty="0">
                <a:ea typeface="SimSun" panose="02010600030101010101" pitchFamily="2" charset="-122"/>
                <a:sym typeface="SimSun" panose="02010600030101010101" pitchFamily="2" charset="-122"/>
              </a:rPr>
              <a:t>Spine </a:t>
            </a:r>
            <a:r>
              <a:rPr lang="zh-CN" altLang="en-US" dirty="0">
                <a:ea typeface="SimSun" panose="02010600030101010101" pitchFamily="2" charset="-122"/>
                <a:sym typeface="SimSun" panose="02010600030101010101" pitchFamily="2" charset="-122"/>
              </a:rPr>
              <a:t>System </a:t>
            </a:r>
            <a:r>
              <a:rPr lang="en-US" altLang="zh-CN" dirty="0">
                <a:ea typeface="SimSun" panose="02010600030101010101" pitchFamily="2" charset="-122"/>
                <a:sym typeface="SimSun" panose="02010600030101010101" pitchFamily="2" charset="-122"/>
              </a:rPr>
              <a:t>( Universal / MIS / </a:t>
            </a:r>
            <a:r>
              <a:rPr lang="en-US" altLang="zh-CN" dirty="0" err="1">
                <a:ea typeface="SimSun" panose="02010600030101010101" pitchFamily="2" charset="-122"/>
                <a:sym typeface="SimSun" panose="02010600030101010101" pitchFamily="2" charset="-122"/>
              </a:rPr>
              <a:t>Derotation</a:t>
            </a:r>
            <a:r>
              <a:rPr lang="en-US" altLang="zh-CN" dirty="0">
                <a:ea typeface="SimSun" panose="02010600030101010101" pitchFamily="2" charset="-122"/>
                <a:sym typeface="SimSun" panose="02010600030101010101" pitchFamily="2" charset="-122"/>
              </a:rPr>
              <a:t> )  </a:t>
            </a:r>
          </a:p>
          <a:p>
            <a:pPr eaLnBrk="1" hangingPunct="1"/>
            <a:r>
              <a:rPr lang="zh-CN" altLang="en-US" dirty="0">
                <a:ea typeface="SimSun" panose="02010600030101010101" pitchFamily="2" charset="-122"/>
                <a:sym typeface="SimSun" panose="02010600030101010101" pitchFamily="2" charset="-122"/>
              </a:rPr>
              <a:t>Sacroiliac Internal Fixation System</a:t>
            </a:r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8195" name="矩形">
            <a:extLst>
              <a:ext uri="{FF2B5EF4-FFF2-40B4-BE49-F238E27FC236}">
                <a16:creationId xmlns:a16="http://schemas.microsoft.com/office/drawing/2014/main" id="{7CDE9A2B-DF62-4118-B3ED-97BEC551E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5338" y="4110038"/>
            <a:ext cx="1384300" cy="8112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300">
              <a:solidFill>
                <a:schemeClr val="tx1"/>
              </a:solidFill>
            </a:endParaRPr>
          </a:p>
        </p:txBody>
      </p:sp>
      <p:pic>
        <p:nvPicPr>
          <p:cNvPr id="8196" name="图片 5" descr="胸腰椎钛网">
            <a:extLst>
              <a:ext uri="{FF2B5EF4-FFF2-40B4-BE49-F238E27FC236}">
                <a16:creationId xmlns:a16="http://schemas.microsoft.com/office/drawing/2014/main" id="{0FD2463B-9FFC-40CA-91FB-E3999069F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2227263"/>
            <a:ext cx="6985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图片 1">
            <a:extLst>
              <a:ext uri="{FF2B5EF4-FFF2-40B4-BE49-F238E27FC236}">
                <a16:creationId xmlns:a16="http://schemas.microsoft.com/office/drawing/2014/main" id="{C7BAF976-0C67-4711-B2C5-DC3FD33A8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862388"/>
            <a:ext cx="1411288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图片 1" descr="CT7A3551">
            <a:extLst>
              <a:ext uri="{FF2B5EF4-FFF2-40B4-BE49-F238E27FC236}">
                <a16:creationId xmlns:a16="http://schemas.microsoft.com/office/drawing/2014/main" id="{3EF90A9D-B307-48A2-ABCF-C06EDE099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7" y="2227263"/>
            <a:ext cx="20193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标题 1">
            <a:extLst>
              <a:ext uri="{FF2B5EF4-FFF2-40B4-BE49-F238E27FC236}">
                <a16:creationId xmlns:a16="http://schemas.microsoft.com/office/drawing/2014/main" id="{A3BABF0E-7B4D-4910-AC2D-D81767D182DE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955675" y="915988"/>
            <a:ext cx="519959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dirty="0"/>
              <a:t>P</a:t>
            </a:r>
            <a:r>
              <a:rPr lang="cs-CZ" altLang="zh-CN" sz="2000" b="1" dirty="0" err="1"/>
              <a:t>řehled</a:t>
            </a:r>
            <a:r>
              <a:rPr lang="cs-CZ" altLang="zh-CN" sz="2000" b="1" dirty="0"/>
              <a:t> hrudních a bederních implantátů</a:t>
            </a:r>
            <a:endParaRPr lang="en-US" altLang="zh-CN" sz="2000" b="1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9194783-B73E-F903-898B-CA8C48BD19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3980" y="127811"/>
            <a:ext cx="1109568" cy="4694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A537F9-C9DE-5008-1157-2DCCE9B34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4FF218-3D61-D2DF-04DA-472E96B80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12DD25F-B0A5-315E-752A-7C3D78C53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381"/>
            <a:ext cx="9144000" cy="643723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A40CA01-02ED-2081-D270-D4D8789D1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453" y="62940"/>
            <a:ext cx="1109568" cy="4694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3" descr="颈椎cages">
            <a:extLst>
              <a:ext uri="{FF2B5EF4-FFF2-40B4-BE49-F238E27FC236}">
                <a16:creationId xmlns:a16="http://schemas.microsoft.com/office/drawing/2014/main" id="{21897F39-7807-4D78-89D3-052EC8BE7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4746625"/>
            <a:ext cx="1677987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标题 1">
            <a:extLst>
              <a:ext uri="{FF2B5EF4-FFF2-40B4-BE49-F238E27FC236}">
                <a16:creationId xmlns:a16="http://schemas.microsoft.com/office/drawing/2014/main" id="{24E915B3-D8EF-4393-838B-ABA0331BCF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5988" y="715963"/>
            <a:ext cx="7886700" cy="995362"/>
          </a:xfrm>
        </p:spPr>
        <p:txBody>
          <a:bodyPr lIns="68580" tIns="34290" rIns="68580" bIns="34290"/>
          <a:lstStyle/>
          <a:p>
            <a:pPr eaLnBrk="1" hangingPunct="1"/>
            <a:r>
              <a:rPr lang="en-US" altLang="zh-CN" dirty="0">
                <a:ea typeface="SimSun" panose="02010600030101010101" pitchFamily="2" charset="-122"/>
              </a:rPr>
              <a:t>Cervical Cage</a:t>
            </a:r>
          </a:p>
        </p:txBody>
      </p:sp>
      <p:pic>
        <p:nvPicPr>
          <p:cNvPr id="20484" name="内容占位符 3">
            <a:extLst>
              <a:ext uri="{FF2B5EF4-FFF2-40B4-BE49-F238E27FC236}">
                <a16:creationId xmlns:a16="http://schemas.microsoft.com/office/drawing/2014/main" id="{03D5D557-4DAB-4CDC-AD94-7EABBC212A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875" y="1917700"/>
            <a:ext cx="2900363" cy="1916113"/>
          </a:xfrm>
        </p:spPr>
      </p:pic>
      <p:pic>
        <p:nvPicPr>
          <p:cNvPr id="20485" name="图片 2" descr="颈椎cage3">
            <a:extLst>
              <a:ext uri="{FF2B5EF4-FFF2-40B4-BE49-F238E27FC236}">
                <a16:creationId xmlns:a16="http://schemas.microsoft.com/office/drawing/2014/main" id="{E350756B-6C95-4239-9B18-E5FB93078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3992563"/>
            <a:ext cx="1587500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文本框 1">
            <a:extLst>
              <a:ext uri="{FF2B5EF4-FFF2-40B4-BE49-F238E27FC236}">
                <a16:creationId xmlns:a16="http://schemas.microsoft.com/office/drawing/2014/main" id="{03D36738-5649-47D6-A072-32AA450F9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6613" y="1614488"/>
            <a:ext cx="4906962" cy="219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zh-CN" u="sng" dirty="0">
                <a:solidFill>
                  <a:schemeClr val="tx1"/>
                </a:solidFill>
              </a:rPr>
              <a:t>Vlastnosti</a:t>
            </a:r>
            <a:endParaRPr lang="en-US" altLang="zh-CN" u="sng" dirty="0">
              <a:solidFill>
                <a:schemeClr val="tx1"/>
              </a:solidFill>
            </a:endParaRPr>
          </a:p>
          <a:p>
            <a:pPr algn="l"/>
            <a:r>
              <a:rPr lang="cs-CZ" sz="1800" b="1" i="0" u="none" strike="noStrike" baseline="0" dirty="0">
                <a:solidFill>
                  <a:srgbClr val="373535"/>
                </a:solidFill>
                <a:latin typeface="Arial" panose="020B0604020202020204" pitchFamily="34" charset="0"/>
              </a:rPr>
              <a:t>Optimální podmínky pro fúzi</a:t>
            </a:r>
            <a:endParaRPr lang="cs-CZ" sz="1800" b="0" i="0" u="none" strike="noStrike" baseline="0" dirty="0">
              <a:solidFill>
                <a:srgbClr val="373535"/>
              </a:solidFill>
              <a:latin typeface="Arial" panose="020B0604020202020204" pitchFamily="34" charset="0"/>
            </a:endParaRPr>
          </a:p>
          <a:p>
            <a:pPr algn="l"/>
            <a:r>
              <a:rPr lang="cs-CZ" sz="1400" b="0" i="0" u="none" strike="noStrike" baseline="0" dirty="0">
                <a:solidFill>
                  <a:srgbClr val="373535"/>
                </a:solidFill>
                <a:latin typeface="Microsoft PhagsPa" panose="020B0502040204020203" pitchFamily="34" charset="0"/>
              </a:rPr>
              <a:t> </a:t>
            </a:r>
            <a:r>
              <a:rPr lang="cs-CZ" sz="1600" b="0" i="0" u="none" strike="noStrike" baseline="0" dirty="0" err="1">
                <a:solidFill>
                  <a:srgbClr val="373535"/>
                </a:solidFill>
              </a:rPr>
              <a:t>PEEK</a:t>
            </a:r>
            <a:r>
              <a:rPr lang="cs-CZ" sz="1600" b="0" i="0" u="none" strike="noStrike" baseline="0" dirty="0">
                <a:solidFill>
                  <a:srgbClr val="373535"/>
                </a:solidFill>
              </a:rPr>
              <a:t>-OPTIMA® biokompatibilní materiál,       podobný spongiózní kosti, výrazně omezuje riziko systémové adsorpce a lokálních zánětlivých reakcí</a:t>
            </a:r>
          </a:p>
          <a:p>
            <a:pPr algn="l"/>
            <a:r>
              <a:rPr lang="cs-CZ" sz="1600" b="0" i="0" u="none" strike="noStrike" baseline="0" dirty="0">
                <a:solidFill>
                  <a:srgbClr val="373535"/>
                </a:solidFill>
              </a:rPr>
              <a:t>  Hrubý povrch podporuje integraci a vrůstání kosti</a:t>
            </a:r>
          </a:p>
          <a:p>
            <a:pPr algn="l"/>
            <a:r>
              <a:rPr lang="pl-PL" sz="1600" b="0" i="0" u="none" strike="noStrike" baseline="0" dirty="0">
                <a:solidFill>
                  <a:srgbClr val="373535"/>
                </a:solidFill>
              </a:rPr>
              <a:t>  K dispozici i ze slitiny titanu</a:t>
            </a:r>
          </a:p>
        </p:txBody>
      </p:sp>
      <p:sp>
        <p:nvSpPr>
          <p:cNvPr id="20487" name="文本框 2">
            <a:extLst>
              <a:ext uri="{FF2B5EF4-FFF2-40B4-BE49-F238E27FC236}">
                <a16:creationId xmlns:a16="http://schemas.microsoft.com/office/drawing/2014/main" id="{7FC2B298-E6CE-45C1-80A2-2744A783D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8" y="4640263"/>
            <a:ext cx="46434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u="sng" dirty="0">
                <a:solidFill>
                  <a:schemeClr val="tx1"/>
                </a:solidFill>
              </a:rPr>
              <a:t>Indi</a:t>
            </a:r>
            <a:r>
              <a:rPr lang="cs-CZ" altLang="zh-CN" u="sng" dirty="0" err="1">
                <a:solidFill>
                  <a:schemeClr val="tx1"/>
                </a:solidFill>
              </a:rPr>
              <a:t>kace</a:t>
            </a:r>
            <a:endParaRPr lang="zh-CN" altLang="en-US" u="sng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/>
                </a:solidFill>
              </a:rPr>
              <a:t>- Ruptur</a:t>
            </a:r>
            <a:r>
              <a:rPr lang="cs-CZ" altLang="zh-CN" dirty="0">
                <a:solidFill>
                  <a:schemeClr val="tx1"/>
                </a:solidFill>
              </a:rPr>
              <a:t>a nebo </a:t>
            </a:r>
            <a:r>
              <a:rPr lang="cs-CZ" altLang="zh-CN" dirty="0" err="1">
                <a:solidFill>
                  <a:schemeClr val="tx1"/>
                </a:solidFill>
              </a:rPr>
              <a:t>herniace</a:t>
            </a:r>
            <a:r>
              <a:rPr lang="cs-CZ" altLang="zh-CN" dirty="0">
                <a:solidFill>
                  <a:schemeClr val="tx1"/>
                </a:solidFill>
              </a:rPr>
              <a:t> disku</a:t>
            </a:r>
            <a:endParaRPr lang="zh-CN" alt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/>
                </a:solidFill>
              </a:rPr>
              <a:t>- D</a:t>
            </a:r>
            <a:r>
              <a:rPr lang="cs-CZ" altLang="zh-CN" dirty="0" err="1">
                <a:solidFill>
                  <a:schemeClr val="tx1"/>
                </a:solidFill>
              </a:rPr>
              <a:t>DD</a:t>
            </a:r>
            <a:r>
              <a:rPr lang="cs-CZ" altLang="zh-CN" dirty="0">
                <a:solidFill>
                  <a:schemeClr val="tx1"/>
                </a:solidFill>
              </a:rPr>
              <a:t> a spinální nestabilita</a:t>
            </a:r>
            <a:endParaRPr lang="zh-CN" alt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/>
                </a:solidFill>
              </a:rPr>
              <a:t>- Pseud</a:t>
            </a:r>
            <a:r>
              <a:rPr lang="cs-CZ" altLang="zh-CN" dirty="0" err="1">
                <a:solidFill>
                  <a:schemeClr val="tx1"/>
                </a:solidFill>
              </a:rPr>
              <a:t>oarthróza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cs-CZ" altLang="zh-CN" dirty="0">
                <a:solidFill>
                  <a:schemeClr val="tx1"/>
                </a:solidFill>
              </a:rPr>
              <a:t>nebo selhaná </a:t>
            </a:r>
            <a:r>
              <a:rPr lang="zh-CN" altLang="en-US" dirty="0">
                <a:solidFill>
                  <a:schemeClr val="tx1"/>
                </a:solidFill>
              </a:rPr>
              <a:t>spondylod</a:t>
            </a:r>
            <a:r>
              <a:rPr lang="cs-CZ" altLang="zh-CN" dirty="0" err="1">
                <a:solidFill>
                  <a:schemeClr val="tx1"/>
                </a:solidFill>
              </a:rPr>
              <a:t>éza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D7DBDF4-37B0-EBB3-5881-87D396D1E1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2104" y="154203"/>
            <a:ext cx="1109568" cy="46943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69E39C-9251-8395-841F-A6CE8F8CA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EC7B7C1-7CD8-ECBE-DA58-28AF02B36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765"/>
            <a:ext cx="9144000" cy="644847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C421748-E76A-7B6C-FBF3-67D855C9B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943" y="52538"/>
            <a:ext cx="1109568" cy="4694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>
            <a:extLst>
              <a:ext uri="{FF2B5EF4-FFF2-40B4-BE49-F238E27FC236}">
                <a16:creationId xmlns:a16="http://schemas.microsoft.com/office/drawing/2014/main" id="{7DB7590E-7674-4BE6-B7E9-375A5B39F8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1700" y="755650"/>
            <a:ext cx="7886700" cy="995363"/>
          </a:xfrm>
        </p:spPr>
        <p:txBody>
          <a:bodyPr lIns="68580" tIns="34290" rIns="68580" bIns="34290"/>
          <a:lstStyle/>
          <a:p>
            <a:pPr eaLnBrk="1" hangingPunct="1"/>
            <a:r>
              <a:rPr lang="en-US" altLang="zh-CN" dirty="0">
                <a:ea typeface="SimSun" panose="02010600030101010101" pitchFamily="2" charset="-122"/>
              </a:rPr>
              <a:t>Titanium Mesh </a:t>
            </a:r>
            <a:r>
              <a:rPr lang="cs-CZ" altLang="zh-CN" dirty="0">
                <a:ea typeface="SimSun" panose="02010600030101010101" pitchFamily="2" charset="-122"/>
              </a:rPr>
              <a:t>pro krční páteř</a:t>
            </a:r>
            <a:endParaRPr lang="en-US" altLang="zh-CN" dirty="0">
              <a:ea typeface="SimSun" panose="02010600030101010101" pitchFamily="2" charset="-122"/>
            </a:endParaRPr>
          </a:p>
        </p:txBody>
      </p:sp>
      <p:sp>
        <p:nvSpPr>
          <p:cNvPr id="26627" name="文本框 1">
            <a:extLst>
              <a:ext uri="{FF2B5EF4-FFF2-40B4-BE49-F238E27FC236}">
                <a16:creationId xmlns:a16="http://schemas.microsoft.com/office/drawing/2014/main" id="{BD818A40-9FBF-48F5-8E30-68CBB8228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2388" y="3470275"/>
            <a:ext cx="439420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zh-CN" u="sng" dirty="0">
                <a:solidFill>
                  <a:schemeClr val="tx1"/>
                </a:solidFill>
              </a:rPr>
              <a:t>Vlastnosti</a:t>
            </a:r>
            <a:endParaRPr lang="en-US" altLang="zh-CN" u="sng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cs-CZ" altLang="zh-CN" dirty="0">
                <a:solidFill>
                  <a:schemeClr val="tx1"/>
                </a:solidFill>
                <a:sym typeface="SimSun" panose="02010600030101010101" pitchFamily="2" charset="-122"/>
              </a:rPr>
              <a:t> K dispozici v mnoha výškách pro individuální patologii a anatomické poměry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cs-CZ" altLang="zh-CN" dirty="0">
                <a:solidFill>
                  <a:schemeClr val="tx1"/>
                </a:solidFill>
                <a:sym typeface="SimSun" panose="02010600030101010101" pitchFamily="2" charset="-122"/>
              </a:rPr>
              <a:t> Otevřená architektura umožňuje kostní  prorůstání a optimalizuje fúzi</a:t>
            </a:r>
            <a:endParaRPr lang="en-US" altLang="zh-CN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cs-CZ" altLang="en-US" dirty="0">
                <a:solidFill>
                  <a:schemeClr val="tx1"/>
                </a:solidFill>
              </a:rPr>
              <a:t> Paralelní a úhlové koncovky obnovují přirozenou křivku páteře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6628" name="文本框 2">
            <a:extLst>
              <a:ext uri="{FF2B5EF4-FFF2-40B4-BE49-F238E27FC236}">
                <a16:creationId xmlns:a16="http://schemas.microsoft.com/office/drawing/2014/main" id="{0936E8A4-DF9E-4036-B6A4-589C8E321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7300" y="2139950"/>
            <a:ext cx="53482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u="sng" dirty="0">
                <a:solidFill>
                  <a:schemeClr val="tx1"/>
                </a:solidFill>
              </a:rPr>
              <a:t>Indi</a:t>
            </a:r>
            <a:r>
              <a:rPr lang="cs-CZ" altLang="zh-CN" u="sng" dirty="0" err="1">
                <a:solidFill>
                  <a:schemeClr val="tx1"/>
                </a:solidFill>
              </a:rPr>
              <a:t>kace</a:t>
            </a:r>
            <a:endParaRPr lang="en-US" altLang="zh-CN" u="sng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tx1"/>
                </a:solidFill>
              </a:rPr>
              <a:t>- Cervi</a:t>
            </a:r>
            <a:r>
              <a:rPr lang="cs-CZ" altLang="zh-CN" dirty="0" err="1">
                <a:solidFill>
                  <a:schemeClr val="tx1"/>
                </a:solidFill>
              </a:rPr>
              <a:t>kální</a:t>
            </a:r>
            <a:r>
              <a:rPr lang="cs-CZ" altLang="zh-CN" dirty="0">
                <a:solidFill>
                  <a:schemeClr val="tx1"/>
                </a:solidFill>
              </a:rPr>
              <a:t> fraktury</a:t>
            </a:r>
            <a:endParaRPr lang="en-US" altLang="zh-CN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tx1"/>
                </a:solidFill>
              </a:rPr>
              <a:t>- Tumor</a:t>
            </a:r>
            <a:r>
              <a:rPr lang="cs-CZ" altLang="zh-CN" dirty="0">
                <a:solidFill>
                  <a:schemeClr val="tx1"/>
                </a:solidFill>
              </a:rPr>
              <a:t>y</a:t>
            </a:r>
            <a:endParaRPr lang="en-US" altLang="zh-CN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tx1"/>
                </a:solidFill>
              </a:rPr>
              <a:t>- Insta</a:t>
            </a:r>
            <a:r>
              <a:rPr lang="cs-CZ" altLang="zh-CN" dirty="0" err="1">
                <a:solidFill>
                  <a:schemeClr val="tx1"/>
                </a:solidFill>
              </a:rPr>
              <a:t>bilita</a:t>
            </a:r>
            <a:r>
              <a:rPr lang="cs-CZ" altLang="zh-CN" dirty="0">
                <a:solidFill>
                  <a:schemeClr val="tx1"/>
                </a:solidFill>
              </a:rPr>
              <a:t> krční páteře</a:t>
            </a:r>
            <a:r>
              <a:rPr lang="en-US" altLang="zh-CN" dirty="0">
                <a:solidFill>
                  <a:schemeClr val="tx1"/>
                </a:solidFill>
              </a:rPr>
              <a:t>  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26629" name="图片 3" descr="IMG_4236白底">
            <a:extLst>
              <a:ext uri="{FF2B5EF4-FFF2-40B4-BE49-F238E27FC236}">
                <a16:creationId xmlns:a16="http://schemas.microsoft.com/office/drawing/2014/main" id="{144A86EC-EEDE-43AF-9232-37C193CA2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97113"/>
            <a:ext cx="3392488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CB724A02-5F71-ABA4-233E-0597E2540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925" y="128886"/>
            <a:ext cx="1109568" cy="4694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0A23D9-A285-F470-E230-E6150D17A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C76E6B3-4463-FB57-EBBD-94CADA019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099"/>
            <a:ext cx="9144000" cy="643980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D0C65B2-7478-95B0-0B05-D43F1C2D1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816" y="130408"/>
            <a:ext cx="1109568" cy="46943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4C6E89-0AF7-95BB-7921-04BAC3C2D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5D701E2-1A05-4741-5EF2-9F444638F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188"/>
            <a:ext cx="9144000" cy="624362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943677C-F730-D7EF-D3A8-646C7F22A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289" y="101440"/>
            <a:ext cx="1109568" cy="4694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Pages>0</Pages>
  <Words>462</Words>
  <Characters>0</Characters>
  <Application>Microsoft Office PowerPoint</Application>
  <DocSecurity>0</DocSecurity>
  <PresentationFormat>Předvádění na obrazovce (4:3)</PresentationFormat>
  <Lines>0</Lines>
  <Paragraphs>64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SimSun</vt:lpstr>
      <vt:lpstr>Arial</vt:lpstr>
      <vt:lpstr>Calibri</vt:lpstr>
      <vt:lpstr>Microsoft PhagsPa</vt:lpstr>
      <vt:lpstr>Proxima Nova</vt:lpstr>
      <vt:lpstr>Office 主题</vt:lpstr>
      <vt:lpstr>Prezentace aplikace PowerPoint</vt:lpstr>
      <vt:lpstr>Přehled krčních implantátů</vt:lpstr>
      <vt:lpstr>Prezentace aplikace PowerPoint</vt:lpstr>
      <vt:lpstr>Prezentace aplikace PowerPoint</vt:lpstr>
      <vt:lpstr>Cervical Cage</vt:lpstr>
      <vt:lpstr>Prezentace aplikace PowerPoint</vt:lpstr>
      <vt:lpstr>Titanium Mesh pro krční páteř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Titanium Mesh pro TL páteř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zhongzhihui</dc:creator>
  <cp:keywords/>
  <dc:description/>
  <cp:lastModifiedBy>Vernes Cosabic</cp:lastModifiedBy>
  <cp:revision>162</cp:revision>
  <dcterms:created xsi:type="dcterms:W3CDTF">2018-05-04T08:25:00Z</dcterms:created>
  <dcterms:modified xsi:type="dcterms:W3CDTF">2023-06-27T09:31:28Z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2052-10.1.0.6207</vt:lpwstr>
  </property>
</Properties>
</file>